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2"/>
  </p:notesMasterIdLst>
  <p:sldIdLst>
    <p:sldId id="256" r:id="rId2"/>
    <p:sldId id="257" r:id="rId3"/>
    <p:sldId id="284" r:id="rId4"/>
    <p:sldId id="285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0" r:id="rId17"/>
    <p:sldId id="267" r:id="rId18"/>
    <p:sldId id="268" r:id="rId19"/>
    <p:sldId id="269" r:id="rId20"/>
    <p:sldId id="258" r:id="rId21"/>
    <p:sldId id="260" r:id="rId22"/>
    <p:sldId id="259" r:id="rId23"/>
    <p:sldId id="262" r:id="rId24"/>
    <p:sldId id="261" r:id="rId25"/>
    <p:sldId id="263" r:id="rId26"/>
    <p:sldId id="264" r:id="rId27"/>
    <p:sldId id="265" r:id="rId28"/>
    <p:sldId id="266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reza Rajaei" initials="AR" lastIdx="1" clrIdx="0">
    <p:extLst>
      <p:ext uri="{19B8F6BF-5375-455C-9EA6-DF929625EA0E}">
        <p15:presenceInfo xmlns:p15="http://schemas.microsoft.com/office/powerpoint/2012/main" userId="d7f1f128036907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B76C6-1246-4E9E-9704-484F906899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35A4-5F35-425E-8E17-6C153064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535A4-5F35-425E-8E17-6C1530642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7547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31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0046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60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9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0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654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50FCE4-0AB5-4E45-A800-8067800E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8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 Lymphocyte &amp; Rheumatic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A.R.Rajaei MD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arrajaei@gmail.com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Rheumatology Department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Loghman hospital</a:t>
            </a:r>
          </a:p>
        </p:txBody>
      </p:sp>
    </p:spTree>
    <p:extLst>
      <p:ext uri="{BB962C8B-B14F-4D97-AF65-F5344CB8AC3E}">
        <p14:creationId xmlns:p14="http://schemas.microsoft.com/office/powerpoint/2010/main" val="126044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29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828800"/>
            <a:ext cx="1219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838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72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5715000"/>
            <a:ext cx="685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2550"/>
            <a:ext cx="8686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981200"/>
            <a:ext cx="533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8600"/>
            <a:ext cx="86201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6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05125"/>
            <a:ext cx="8734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788" y="2905125"/>
            <a:ext cx="481012" cy="219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3437"/>
            <a:ext cx="8763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833437"/>
            <a:ext cx="609600" cy="5381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01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7150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5638800"/>
            <a:ext cx="762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9385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867400"/>
            <a:ext cx="838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 lymphocytes are </a:t>
            </a:r>
            <a:r>
              <a:rPr lang="en-US" b="1" dirty="0">
                <a:solidFill>
                  <a:schemeClr val="bg1"/>
                </a:solidFill>
              </a:rPr>
              <a:t>critical </a:t>
            </a:r>
            <a:r>
              <a:rPr lang="en-US" dirty="0">
                <a:solidFill>
                  <a:schemeClr val="bg1"/>
                </a:solidFill>
              </a:rPr>
              <a:t>to the pathogenesis of systemic rheumatic diseases.</a:t>
            </a:r>
          </a:p>
          <a:p>
            <a:r>
              <a:rPr lang="en-US" dirty="0">
                <a:solidFill>
                  <a:schemeClr val="bg1"/>
                </a:solidFill>
              </a:rPr>
              <a:t>Understanding of the roles of T cells in disease has been enriched by the description of highly distinct effector subsets of </a:t>
            </a:r>
            <a:r>
              <a:rPr lang="en-US" b="1" dirty="0">
                <a:solidFill>
                  <a:schemeClr val="bg1"/>
                </a:solidFill>
              </a:rPr>
              <a:t>CD4 T lymphocytes</a:t>
            </a:r>
            <a:r>
              <a:rPr lang="en-US" dirty="0">
                <a:solidFill>
                  <a:schemeClr val="bg1"/>
                </a:solidFill>
              </a:rPr>
              <a:t>. The purpose of this review is to describe selected advances in the biology of T lymphocytes that are pertinent to the pathogenesis or treatment of rheumatic diseases.</a:t>
            </a:r>
          </a:p>
          <a:p>
            <a:r>
              <a:rPr lang="en-US" dirty="0">
                <a:solidFill>
                  <a:schemeClr val="bg1"/>
                </a:solidFill>
              </a:rPr>
              <a:t>Imbalances in the </a:t>
            </a:r>
            <a:r>
              <a:rPr lang="en-US" b="1" dirty="0">
                <a:solidFill>
                  <a:schemeClr val="bg1"/>
                </a:solidFill>
              </a:rPr>
              <a:t>numbers and functions of specific T cell subsets </a:t>
            </a:r>
            <a:r>
              <a:rPr lang="en-US" dirty="0">
                <a:solidFill>
                  <a:schemeClr val="bg1"/>
                </a:solidFill>
              </a:rPr>
              <a:t>are key pathogenic derangements in systemic rheumatic diseases, and these insights are leading to changes in clinical practice.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9144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9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8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79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1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9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53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562600"/>
            <a:ext cx="1066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629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54864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781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5105400"/>
            <a:ext cx="1066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28600"/>
            <a:ext cx="49815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1213" y="228600"/>
            <a:ext cx="738187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29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8388"/>
            <a:ext cx="9144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514600"/>
            <a:ext cx="685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0DE88-AE44-7230-F805-4E4E9974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38293-9586-848F-E8D2-4B41CDC1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C4EA-AB87-F468-B2A5-F59EBB06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5E2B7-50FE-2510-22D9-3211D8C7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558"/>
            <a:ext cx="9144000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0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Conclusion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cells develop primarily in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importance of the thymus is underscored by the absence of T cells in patients in whom the thymus has failed to develop (e.g.,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DiGeorge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syndrome).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Thymic selection consists of a positive phase in which T cells must recognize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self-major histocompatibility complex (MHC) molecules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negative phase in which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thymocytes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bearing high-affinity T cell receptors for self-peptide MHC are deleted through apoptosis.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small proportion of T cells emerge from the thymus as naïve T cells that are quiescent and produce relatively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levels of cytokines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After they acquire memory phenotype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CD45RO+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they can produce high levels of cytokines.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T cells can undergo homeostatic proliferation to self-peptide/ MHC in peripheral lymphoid tissues to generate a critical number of T cells. This process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IL-7 and IL-15 and results in the upregulation of several cytolytic genes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provoke inflammation. Lack of regulation of this process may contribute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autoimmune disorders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 and Th17 cells accumulate at sites of inflammation such as rheumatoid synovium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whereas </a:t>
            </a:r>
            <a:r>
              <a:rPr lang="en-US" sz="36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Th2 cells accumulate at sites of allergic responses such as asthma.</a:t>
            </a:r>
            <a:endParaRPr lang="en-US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cells undergo a tremendous change in metabolism as they transition from resting naïve T cells (oxidative phosphorylation) to proliferating effector T cells (glycolysis) to memory T cells (oxidative phosphorylation).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8B58E-AAAE-C890-F691-0876FFA5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E7C34-DDCB-BBED-C70B-BB08FB64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CA0FE-06EE-DB3B-27F8-68B1E39E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25BF2-523F-FCE4-0371-6A0D70FC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35" y="0"/>
            <a:ext cx="4748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1" y="457200"/>
            <a:ext cx="84867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EC54E-3EBA-5869-42AA-D886456B17C0}"/>
              </a:ext>
            </a:extLst>
          </p:cNvPr>
          <p:cNvSpPr txBox="1"/>
          <p:nvPr/>
        </p:nvSpPr>
        <p:spPr>
          <a:xfrm>
            <a:off x="838200" y="2969691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Sequence of thymocyte development.</a:t>
            </a:r>
          </a:p>
          <a:p>
            <a:r>
              <a:rPr lang="en-US" dirty="0"/>
              <a:t>(A) The earliest thymocyte precursors lack</a:t>
            </a:r>
          </a:p>
        </p:txBody>
      </p:sp>
    </p:spTree>
    <p:extLst>
      <p:ext uri="{BB962C8B-B14F-4D97-AF65-F5344CB8AC3E}">
        <p14:creationId xmlns:p14="http://schemas.microsoft.com/office/powerpoint/2010/main" val="393497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6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057400"/>
            <a:ext cx="990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 Lymphocytes &amp; Rheumatic diseases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A.R.Rajaei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FCE4-0AB5-4E45-A800-8067800EF1BD}" type="slidenum">
              <a:rPr lang="en-US" smtClean="0"/>
              <a:t>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52" y="152400"/>
            <a:ext cx="50482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051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3371</TotalTime>
  <Words>721</Words>
  <Application>Microsoft Office PowerPoint</Application>
  <PresentationFormat>On-screen Show (4:3)</PresentationFormat>
  <Paragraphs>106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Agency FB</vt:lpstr>
      <vt:lpstr>Aharoni</vt:lpstr>
      <vt:lpstr>Arial</vt:lpstr>
      <vt:lpstr>Arial Black</vt:lpstr>
      <vt:lpstr>Calibri</vt:lpstr>
      <vt:lpstr>Century Gothic</vt:lpstr>
      <vt:lpstr>Wingdings 3</vt:lpstr>
      <vt:lpstr>Slice</vt:lpstr>
      <vt:lpstr>T Lymphocyte &amp; Rheumatic diseases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Dr.Rajaei</dc:creator>
  <cp:lastModifiedBy>Alireza Rajaei</cp:lastModifiedBy>
  <cp:revision>52</cp:revision>
  <dcterms:created xsi:type="dcterms:W3CDTF">2022-05-06T05:47:11Z</dcterms:created>
  <dcterms:modified xsi:type="dcterms:W3CDTF">2024-09-27T14:46:48Z</dcterms:modified>
</cp:coreProperties>
</file>